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Lst>
  <p:sldSz cy="5143500" cx="9144000"/>
  <p:notesSz cx="6858000" cy="9144000"/>
  <p:embeddedFontLst>
    <p:embeddedFont>
      <p:font typeface="Economica"/>
      <p:regular r:id="rId11"/>
      <p:bold r:id="rId12"/>
      <p:italic r:id="rId13"/>
      <p:boldItalic r:id="rId14"/>
    </p:embeddedFont>
    <p:embeddedFont>
      <p:font typeface="Open Sans"/>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11" Type="http://schemas.openxmlformats.org/officeDocument/2006/relationships/font" Target="fonts/Economica-regular.fntdata"/><Relationship Id="rId10" Type="http://schemas.openxmlformats.org/officeDocument/2006/relationships/slide" Target="slides/slide6.xml"/><Relationship Id="rId13" Type="http://schemas.openxmlformats.org/officeDocument/2006/relationships/font" Target="fonts/Economica-italic.fntdata"/><Relationship Id="rId12" Type="http://schemas.openxmlformats.org/officeDocument/2006/relationships/font" Target="fonts/Economica-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font" Target="fonts/OpenSans-regular.fntdata"/><Relationship Id="rId14" Type="http://schemas.openxmlformats.org/officeDocument/2006/relationships/font" Target="fonts/Economica-boldItalic.fntdata"/><Relationship Id="rId17" Type="http://schemas.openxmlformats.org/officeDocument/2006/relationships/font" Target="fonts/OpenSans-italic.fntdata"/><Relationship Id="rId16" Type="http://schemas.openxmlformats.org/officeDocument/2006/relationships/font" Target="fonts/OpenSans-bold.fntdata"/><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font" Target="fonts/OpenSans-boldItalic.fntdata"/><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 name="Shape 58"/>
        <p:cNvGrpSpPr/>
        <p:nvPr/>
      </p:nvGrpSpPr>
      <p:grpSpPr>
        <a:xfrm>
          <a:off x="0" y="0"/>
          <a:ext cx="0" cy="0"/>
          <a:chOff x="0" y="0"/>
          <a:chExt cx="0" cy="0"/>
        </a:xfrm>
      </p:grpSpPr>
      <p:sp>
        <p:nvSpPr>
          <p:cNvPr id="59" name="Shape 5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0" name="Shape 6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5" name="Shape 65"/>
        <p:cNvGrpSpPr/>
        <p:nvPr/>
      </p:nvGrpSpPr>
      <p:grpSpPr>
        <a:xfrm>
          <a:off x="0" y="0"/>
          <a:ext cx="0" cy="0"/>
          <a:chOff x="0" y="0"/>
          <a:chExt cx="0" cy="0"/>
        </a:xfrm>
      </p:grpSpPr>
      <p:sp>
        <p:nvSpPr>
          <p:cNvPr id="66" name="Shape 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7" name="Shape 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2" name="Shape 72"/>
        <p:cNvGrpSpPr/>
        <p:nvPr/>
      </p:nvGrpSpPr>
      <p:grpSpPr>
        <a:xfrm>
          <a:off x="0" y="0"/>
          <a:ext cx="0" cy="0"/>
          <a:chOff x="0" y="0"/>
          <a:chExt cx="0" cy="0"/>
        </a:xfrm>
      </p:grpSpPr>
      <p:sp>
        <p:nvSpPr>
          <p:cNvPr id="73" name="Shape 7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4" name="Shape 7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1" name="Shape 81"/>
        <p:cNvGrpSpPr/>
        <p:nvPr/>
      </p:nvGrpSpPr>
      <p:grpSpPr>
        <a:xfrm>
          <a:off x="0" y="0"/>
          <a:ext cx="0" cy="0"/>
          <a:chOff x="0" y="0"/>
          <a:chExt cx="0" cy="0"/>
        </a:xfrm>
      </p:grpSpPr>
      <p:sp>
        <p:nvSpPr>
          <p:cNvPr id="82" name="Shape 8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3" name="Shape 8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Observing each other teach is one of the easiest and fastest ways to refresh our practice, learn new strategies, and build rapport with one another, but most of the time we never leave our own classrooms. Everyone is busy, time is valuable, and no one has enough extra time to find out what another teacher is doing.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1" name="Shape 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lnSpc>
                <a:spcPct val="115000"/>
              </a:lnSpc>
              <a:spcBef>
                <a:spcPts val="0"/>
              </a:spcBef>
              <a:buClr>
                <a:schemeClr val="dk1"/>
              </a:buClr>
              <a:buSzPct val="100000"/>
              <a:buFont typeface="Arial"/>
              <a:buNone/>
            </a:pPr>
            <a:r>
              <a:rPr lang="en">
                <a:solidFill>
                  <a:schemeClr val="dk1"/>
                </a:solidFill>
              </a:rPr>
              <a:t>When other teachers see something on the board, they know they have explicit permission to stop by that class during that period to informally observe. They can stay as long as they like--even just a few minutes--and when they’re ready to go, they go. That’s the end: no paperwork, no post-observation conference, just a visit to see what’s going on in other classrooms.</a:t>
            </a:r>
          </a:p>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7" name="Shape 97"/>
        <p:cNvGrpSpPr/>
        <p:nvPr/>
      </p:nvGrpSpPr>
      <p:grpSpPr>
        <a:xfrm>
          <a:off x="0" y="0"/>
          <a:ext cx="0" cy="0"/>
          <a:chOff x="0" y="0"/>
          <a:chExt cx="0" cy="0"/>
        </a:xfrm>
      </p:grpSpPr>
      <p:sp>
        <p:nvSpPr>
          <p:cNvPr id="98" name="Shape 9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9" name="Shape 9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2744012" y="756700"/>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1" name="Shape 11"/>
          <p:cNvSpPr/>
          <p:nvPr/>
        </p:nvSpPr>
        <p:spPr>
          <a:xfrm rot="10800000">
            <a:off x="5318350" y="32667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2" name="Shape 12"/>
          <p:cNvSpPr txBox="1"/>
          <p:nvPr>
            <p:ph type="ctrTitle"/>
          </p:nvPr>
        </p:nvSpPr>
        <p:spPr>
          <a:xfrm>
            <a:off x="3044700" y="1444255"/>
            <a:ext cx="3054600" cy="1537199"/>
          </a:xfrm>
          <a:prstGeom prst="rect">
            <a:avLst/>
          </a:prstGeom>
        </p:spPr>
        <p:txBody>
          <a:bodyPr anchorCtr="0" anchor="b"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3" name="Shape 13"/>
          <p:cNvSpPr txBox="1"/>
          <p:nvPr>
            <p:ph idx="1" type="subTitle"/>
          </p:nvPr>
        </p:nvSpPr>
        <p:spPr>
          <a:xfrm>
            <a:off x="3044700" y="3116580"/>
            <a:ext cx="3054600" cy="7014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1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1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1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1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1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1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1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1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100">
                <a:latin typeface="Economica"/>
                <a:ea typeface="Economica"/>
                <a:cs typeface="Economica"/>
                <a:sym typeface="Economica"/>
              </a:defRPr>
            </a:lvl9pPr>
          </a:lstStyle>
          <a:p/>
        </p:txBody>
      </p:sp>
      <p:sp>
        <p:nvSpPr>
          <p:cNvPr id="14" name="Shape 1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1" name="Shape 51"/>
        <p:cNvGrpSpPr/>
        <p:nvPr/>
      </p:nvGrpSpPr>
      <p:grpSpPr>
        <a:xfrm>
          <a:off x="0" y="0"/>
          <a:ext cx="0" cy="0"/>
          <a:chOff x="0" y="0"/>
          <a:chExt cx="0" cy="0"/>
        </a:xfrm>
      </p:grpSpPr>
      <p:sp>
        <p:nvSpPr>
          <p:cNvPr id="52" name="Shape 52"/>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53" name="Shape 53"/>
          <p:cNvSpPr txBox="1"/>
          <p:nvPr>
            <p:ph type="title"/>
          </p:nvPr>
        </p:nvSpPr>
        <p:spPr>
          <a:xfrm>
            <a:off x="311700" y="957125"/>
            <a:ext cx="8520600" cy="2128800"/>
          </a:xfrm>
          <a:prstGeom prst="rect">
            <a:avLst/>
          </a:prstGeom>
        </p:spPr>
        <p:txBody>
          <a:bodyPr anchorCtr="0" anchor="ctr" bIns="91425" lIns="91425" rIns="91425" tIns="91425"/>
          <a:lstStyle>
            <a:lvl1pPr lvl="0" algn="ctr">
              <a:spcBef>
                <a:spcPts val="0"/>
              </a:spcBef>
              <a:buClr>
                <a:schemeClr val="lt2"/>
              </a:buClr>
              <a:buSzPct val="100000"/>
              <a:defRPr sz="16000">
                <a:solidFill>
                  <a:schemeClr val="lt2"/>
                </a:solidFill>
              </a:defRPr>
            </a:lvl1pPr>
            <a:lvl2pPr lvl="1" algn="ctr">
              <a:spcBef>
                <a:spcPts val="0"/>
              </a:spcBef>
              <a:buClr>
                <a:schemeClr val="lt2"/>
              </a:buClr>
              <a:buSzPct val="100000"/>
              <a:defRPr sz="16000">
                <a:solidFill>
                  <a:schemeClr val="lt2"/>
                </a:solidFill>
              </a:defRPr>
            </a:lvl2pPr>
            <a:lvl3pPr lvl="2" algn="ctr">
              <a:spcBef>
                <a:spcPts val="0"/>
              </a:spcBef>
              <a:buClr>
                <a:schemeClr val="lt2"/>
              </a:buClr>
              <a:buSzPct val="100000"/>
              <a:defRPr sz="16000">
                <a:solidFill>
                  <a:schemeClr val="lt2"/>
                </a:solidFill>
              </a:defRPr>
            </a:lvl3pPr>
            <a:lvl4pPr lvl="3" algn="ctr">
              <a:spcBef>
                <a:spcPts val="0"/>
              </a:spcBef>
              <a:buClr>
                <a:schemeClr val="lt2"/>
              </a:buClr>
              <a:buSzPct val="100000"/>
              <a:defRPr sz="16000">
                <a:solidFill>
                  <a:schemeClr val="lt2"/>
                </a:solidFill>
              </a:defRPr>
            </a:lvl4pPr>
            <a:lvl5pPr lvl="4" algn="ctr">
              <a:spcBef>
                <a:spcPts val="0"/>
              </a:spcBef>
              <a:buClr>
                <a:schemeClr val="lt2"/>
              </a:buClr>
              <a:buSzPct val="100000"/>
              <a:defRPr sz="16000">
                <a:solidFill>
                  <a:schemeClr val="lt2"/>
                </a:solidFill>
              </a:defRPr>
            </a:lvl5pPr>
            <a:lvl6pPr lvl="5" algn="ctr">
              <a:spcBef>
                <a:spcPts val="0"/>
              </a:spcBef>
              <a:buClr>
                <a:schemeClr val="lt2"/>
              </a:buClr>
              <a:buSzPct val="100000"/>
              <a:defRPr sz="16000">
                <a:solidFill>
                  <a:schemeClr val="lt2"/>
                </a:solidFill>
              </a:defRPr>
            </a:lvl6pPr>
            <a:lvl7pPr lvl="6" algn="ctr">
              <a:spcBef>
                <a:spcPts val="0"/>
              </a:spcBef>
              <a:buClr>
                <a:schemeClr val="lt2"/>
              </a:buClr>
              <a:buSzPct val="100000"/>
              <a:defRPr sz="16000">
                <a:solidFill>
                  <a:schemeClr val="lt2"/>
                </a:solidFill>
              </a:defRPr>
            </a:lvl7pPr>
            <a:lvl8pPr lvl="7" algn="ctr">
              <a:spcBef>
                <a:spcPts val="0"/>
              </a:spcBef>
              <a:buClr>
                <a:schemeClr val="lt2"/>
              </a:buClr>
              <a:buSzPct val="100000"/>
              <a:defRPr sz="16000">
                <a:solidFill>
                  <a:schemeClr val="lt2"/>
                </a:solidFill>
              </a:defRPr>
            </a:lvl8pPr>
            <a:lvl9pPr lvl="8" algn="ctr">
              <a:spcBef>
                <a:spcPts val="0"/>
              </a:spcBef>
              <a:buClr>
                <a:schemeClr val="lt2"/>
              </a:buClr>
              <a:buSzPct val="100000"/>
              <a:defRPr sz="16000">
                <a:solidFill>
                  <a:schemeClr val="lt2"/>
                </a:solidFill>
              </a:defRPr>
            </a:lvl9pPr>
          </a:lstStyle>
          <a:p/>
        </p:txBody>
      </p:sp>
      <p:sp>
        <p:nvSpPr>
          <p:cNvPr id="54" name="Shape 54"/>
          <p:cNvSpPr txBox="1"/>
          <p:nvPr>
            <p:ph idx="1" type="body"/>
          </p:nvPr>
        </p:nvSpPr>
        <p:spPr>
          <a:xfrm>
            <a:off x="311700" y="316200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5" name="Shape 5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6" name="Shape 56"/>
        <p:cNvGrpSpPr/>
        <p:nvPr/>
      </p:nvGrpSpPr>
      <p:grpSpPr>
        <a:xfrm>
          <a:off x="0" y="0"/>
          <a:ext cx="0" cy="0"/>
          <a:chOff x="0" y="0"/>
          <a:chExt cx="0" cy="0"/>
        </a:xfrm>
      </p:grpSpPr>
      <p:sp>
        <p:nvSpPr>
          <p:cNvPr id="57" name="Shape 5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5" name="Shape 15"/>
        <p:cNvGrpSpPr/>
        <p:nvPr/>
      </p:nvGrpSpPr>
      <p:grpSpPr>
        <a:xfrm>
          <a:off x="0" y="0"/>
          <a:ext cx="0" cy="0"/>
          <a:chOff x="0" y="0"/>
          <a:chExt cx="0" cy="0"/>
        </a:xfrm>
      </p:grpSpPr>
      <p:sp>
        <p:nvSpPr>
          <p:cNvPr id="16" name="Shape 16"/>
          <p:cNvSpPr/>
          <p:nvPr/>
        </p:nvSpPr>
        <p:spPr>
          <a:xfrm flipH="1">
            <a:off x="7595937" y="4602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7" name="Shape 17"/>
          <p:cNvSpPr/>
          <p:nvPr/>
        </p:nvSpPr>
        <p:spPr>
          <a:xfrm flipH="1" rot="10800000">
            <a:off x="466425" y="3558325"/>
            <a:ext cx="1081625" cy="1124950"/>
          </a:xfrm>
          <a:custGeom>
            <a:pathLst>
              <a:path extrusionOk="0" h="44998" w="43265">
                <a:moveTo>
                  <a:pt x="0" y="44998"/>
                </a:moveTo>
                <a:lnTo>
                  <a:pt x="0" y="0"/>
                </a:lnTo>
                <a:lnTo>
                  <a:pt x="43265" y="0"/>
                </a:lnTo>
              </a:path>
            </a:pathLst>
          </a:custGeom>
          <a:noFill/>
          <a:ln cap="flat" cmpd="sng" w="28575">
            <a:solidFill>
              <a:schemeClr val="lt2"/>
            </a:solidFill>
            <a:prstDash val="solid"/>
            <a:miter/>
            <a:headEnd len="med" w="med" type="none"/>
            <a:tailEnd len="med" w="med" type="none"/>
          </a:ln>
        </p:spPr>
      </p:sp>
      <p:sp>
        <p:nvSpPr>
          <p:cNvPr id="18" name="Shape 18"/>
          <p:cNvSpPr txBox="1"/>
          <p:nvPr>
            <p:ph type="title"/>
          </p:nvPr>
        </p:nvSpPr>
        <p:spPr>
          <a:xfrm>
            <a:off x="773700" y="1806450"/>
            <a:ext cx="7596600" cy="1530600"/>
          </a:xfrm>
          <a:prstGeom prst="rect">
            <a:avLst/>
          </a:prstGeom>
        </p:spPr>
        <p:txBody>
          <a:bodyPr anchorCtr="0" anchor="ctr"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19" name="Shape 1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0" name="Shape 20"/>
        <p:cNvGrpSpPr/>
        <p:nvPr/>
      </p:nvGrpSpPr>
      <p:grpSpPr>
        <a:xfrm>
          <a:off x="0" y="0"/>
          <a:ext cx="0" cy="0"/>
          <a:chOff x="0" y="0"/>
          <a:chExt cx="0" cy="0"/>
        </a:xfrm>
      </p:grpSpPr>
      <p:sp>
        <p:nvSpPr>
          <p:cNvPr id="21" name="Shape 21"/>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22" name="Shape 22"/>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5225"/>
            <a:ext cx="8520600" cy="3354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4" name="Shape 24"/>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5" name="Shape 25"/>
        <p:cNvGrpSpPr/>
        <p:nvPr/>
      </p:nvGrpSpPr>
      <p:grpSpPr>
        <a:xfrm>
          <a:off x="0" y="0"/>
          <a:ext cx="0" cy="0"/>
          <a:chOff x="0" y="0"/>
          <a:chExt cx="0" cy="0"/>
        </a:xfrm>
      </p:grpSpPr>
      <p:sp>
        <p:nvSpPr>
          <p:cNvPr id="26" name="Shape 26"/>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 type="body"/>
          </p:nvPr>
        </p:nvSpPr>
        <p:spPr>
          <a:xfrm>
            <a:off x="3117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8" name="Shape 28"/>
          <p:cNvSpPr txBox="1"/>
          <p:nvPr>
            <p:ph idx="2" type="body"/>
          </p:nvPr>
        </p:nvSpPr>
        <p:spPr>
          <a:xfrm>
            <a:off x="4832400" y="1225225"/>
            <a:ext cx="3999900" cy="33540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9" name="Shape 2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0" name="Shape 30"/>
        <p:cNvGrpSpPr/>
        <p:nvPr/>
      </p:nvGrpSpPr>
      <p:grpSpPr>
        <a:xfrm>
          <a:off x="0" y="0"/>
          <a:ext cx="0" cy="0"/>
          <a:chOff x="0" y="0"/>
          <a:chExt cx="0" cy="0"/>
        </a:xfrm>
      </p:grpSpPr>
      <p:sp>
        <p:nvSpPr>
          <p:cNvPr id="31" name="Shape 31"/>
          <p:cNvSpPr txBox="1"/>
          <p:nvPr>
            <p:ph type="title"/>
          </p:nvPr>
        </p:nvSpPr>
        <p:spPr>
          <a:xfrm>
            <a:off x="311700" y="315925"/>
            <a:ext cx="8520600" cy="831300"/>
          </a:xfrm>
          <a:prstGeom prst="rect">
            <a:avLst/>
          </a:prstGeom>
        </p:spPr>
        <p:txBody>
          <a:bodyPr anchorCtr="0" anchor="b"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3" name="Shape 33"/>
        <p:cNvGrpSpPr/>
        <p:nvPr/>
      </p:nvGrpSpPr>
      <p:grpSpPr>
        <a:xfrm>
          <a:off x="0" y="0"/>
          <a:ext cx="0" cy="0"/>
          <a:chOff x="0" y="0"/>
          <a:chExt cx="0" cy="0"/>
        </a:xfrm>
      </p:grpSpPr>
      <p:sp>
        <p:nvSpPr>
          <p:cNvPr id="34" name="Shape 34"/>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5" name="Shape 35"/>
          <p:cNvSpPr txBox="1"/>
          <p:nvPr>
            <p:ph idx="1" type="body"/>
          </p:nvPr>
        </p:nvSpPr>
        <p:spPr>
          <a:xfrm>
            <a:off x="311700" y="1399399"/>
            <a:ext cx="2808000" cy="27849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6" name="Shape 3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7" name="Shape 37"/>
        <p:cNvGrpSpPr/>
        <p:nvPr/>
      </p:nvGrpSpPr>
      <p:grpSpPr>
        <a:xfrm>
          <a:off x="0" y="0"/>
          <a:ext cx="0" cy="0"/>
          <a:chOff x="0" y="0"/>
          <a:chExt cx="0" cy="0"/>
        </a:xfrm>
      </p:grpSpPr>
      <p:sp>
        <p:nvSpPr>
          <p:cNvPr id="38" name="Shape 38"/>
          <p:cNvSpPr/>
          <p:nvPr/>
        </p:nvSpPr>
        <p:spPr>
          <a:xfrm>
            <a:off x="0" y="5045700"/>
            <a:ext cx="9144000" cy="978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9" name="Shape 39"/>
          <p:cNvSpPr txBox="1"/>
          <p:nvPr>
            <p:ph type="title"/>
          </p:nvPr>
        </p:nvSpPr>
        <p:spPr>
          <a:xfrm>
            <a:off x="490250" y="450150"/>
            <a:ext cx="5878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1" name="Shape 41"/>
        <p:cNvGrpSpPr/>
        <p:nvPr/>
      </p:nvGrpSpPr>
      <p:grpSpPr>
        <a:xfrm>
          <a:off x="0" y="0"/>
          <a:ext cx="0" cy="0"/>
          <a:chOff x="0" y="0"/>
          <a:chExt cx="0" cy="0"/>
        </a:xfrm>
      </p:grpSpPr>
      <p:sp>
        <p:nvSpPr>
          <p:cNvPr id="42" name="Shape 42"/>
          <p:cNvSpPr/>
          <p:nvPr/>
        </p:nvSpPr>
        <p:spPr>
          <a:xfrm>
            <a:off x="4572000" y="-25"/>
            <a:ext cx="4572000" cy="5143500"/>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cxnSp>
        <p:nvCxnSpPr>
          <p:cNvPr id="43" name="Shape 43"/>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4" name="Shape 44"/>
          <p:cNvSpPr txBox="1"/>
          <p:nvPr>
            <p:ph type="title"/>
          </p:nvPr>
        </p:nvSpPr>
        <p:spPr>
          <a:xfrm>
            <a:off x="265500" y="929275"/>
            <a:ext cx="4045200" cy="1786200"/>
          </a:xfrm>
          <a:prstGeom prst="rect">
            <a:avLst/>
          </a:prstGeom>
        </p:spPr>
        <p:txBody>
          <a:bodyPr anchorCtr="0" anchor="b" bIns="91425" lIns="91425" rIns="91425" tIns="91425"/>
          <a:lstStyle>
            <a:lvl1pPr lvl="0" algn="ctr">
              <a:spcBef>
                <a:spcPts val="0"/>
              </a:spcBef>
              <a:buClr>
                <a:schemeClr val="lt2"/>
              </a:buClr>
              <a:defRPr>
                <a:solidFill>
                  <a:schemeClr val="lt2"/>
                </a:solidFill>
              </a:defRPr>
            </a:lvl1pPr>
            <a:lvl2pPr lvl="1" algn="ctr">
              <a:spcBef>
                <a:spcPts val="0"/>
              </a:spcBef>
              <a:buClr>
                <a:schemeClr val="lt2"/>
              </a:buClr>
              <a:defRPr>
                <a:solidFill>
                  <a:schemeClr val="lt2"/>
                </a:solidFill>
              </a:defRPr>
            </a:lvl2pPr>
            <a:lvl3pPr lvl="2" algn="ctr">
              <a:spcBef>
                <a:spcPts val="0"/>
              </a:spcBef>
              <a:buClr>
                <a:schemeClr val="lt2"/>
              </a:buClr>
              <a:defRPr>
                <a:solidFill>
                  <a:schemeClr val="lt2"/>
                </a:solidFill>
              </a:defRPr>
            </a:lvl3pPr>
            <a:lvl4pPr lvl="3" algn="ctr">
              <a:spcBef>
                <a:spcPts val="0"/>
              </a:spcBef>
              <a:buClr>
                <a:schemeClr val="lt2"/>
              </a:buClr>
              <a:defRPr>
                <a:solidFill>
                  <a:schemeClr val="lt2"/>
                </a:solidFill>
              </a:defRPr>
            </a:lvl4pPr>
            <a:lvl5pPr lvl="4" algn="ctr">
              <a:spcBef>
                <a:spcPts val="0"/>
              </a:spcBef>
              <a:buClr>
                <a:schemeClr val="lt2"/>
              </a:buClr>
              <a:defRPr>
                <a:solidFill>
                  <a:schemeClr val="lt2"/>
                </a:solidFill>
              </a:defRPr>
            </a:lvl5pPr>
            <a:lvl6pPr lvl="5" algn="ctr">
              <a:spcBef>
                <a:spcPts val="0"/>
              </a:spcBef>
              <a:buClr>
                <a:schemeClr val="lt2"/>
              </a:buClr>
              <a:defRPr>
                <a:solidFill>
                  <a:schemeClr val="lt2"/>
                </a:solidFill>
              </a:defRPr>
            </a:lvl6pPr>
            <a:lvl7pPr lvl="6" algn="ctr">
              <a:spcBef>
                <a:spcPts val="0"/>
              </a:spcBef>
              <a:buClr>
                <a:schemeClr val="lt2"/>
              </a:buClr>
              <a:defRPr>
                <a:solidFill>
                  <a:schemeClr val="lt2"/>
                </a:solidFill>
              </a:defRPr>
            </a:lvl7pPr>
            <a:lvl8pPr lvl="7" algn="ctr">
              <a:spcBef>
                <a:spcPts val="0"/>
              </a:spcBef>
              <a:buClr>
                <a:schemeClr val="lt2"/>
              </a:buClr>
              <a:defRPr>
                <a:solidFill>
                  <a:schemeClr val="lt2"/>
                </a:solidFill>
              </a:defRPr>
            </a:lvl8pPr>
            <a:lvl9pPr lvl="8" algn="ctr">
              <a:spcBef>
                <a:spcPts val="0"/>
              </a:spcBef>
              <a:buClr>
                <a:schemeClr val="lt2"/>
              </a:buClr>
              <a:defRPr>
                <a:solidFill>
                  <a:schemeClr val="lt2"/>
                </a:solidFill>
              </a:defRPr>
            </a:lvl9pPr>
          </a:lstStyle>
          <a:p/>
        </p:txBody>
      </p:sp>
      <p:sp>
        <p:nvSpPr>
          <p:cNvPr id="45" name="Shape 45"/>
          <p:cNvSpPr txBox="1"/>
          <p:nvPr>
            <p:ph idx="1" type="subTitle"/>
          </p:nvPr>
        </p:nvSpPr>
        <p:spPr>
          <a:xfrm>
            <a:off x="265500" y="2769000"/>
            <a:ext cx="4045200" cy="1574100"/>
          </a:xfrm>
          <a:prstGeom prst="rect">
            <a:avLst/>
          </a:prstGeom>
        </p:spPr>
        <p:txBody>
          <a:bodyPr anchorCtr="0" anchor="t" bIns="91425" lIns="91425" rIns="91425" tIns="91425"/>
          <a:lstStyle>
            <a:lvl1pPr lvl="0" algn="ctr">
              <a:lnSpc>
                <a:spcPct val="100000"/>
              </a:lnSpc>
              <a:spcBef>
                <a:spcPts val="0"/>
              </a:spcBef>
              <a:spcAft>
                <a:spcPts val="0"/>
              </a:spcAft>
              <a:buSzPct val="100000"/>
              <a:buFont typeface="Economica"/>
              <a:buNone/>
              <a:defRPr sz="2400">
                <a:latin typeface="Economica"/>
                <a:ea typeface="Economica"/>
                <a:cs typeface="Economica"/>
                <a:sym typeface="Economica"/>
              </a:defRPr>
            </a:lvl1pPr>
            <a:lvl2pPr lvl="1" algn="ctr">
              <a:lnSpc>
                <a:spcPct val="100000"/>
              </a:lnSpc>
              <a:spcBef>
                <a:spcPts val="0"/>
              </a:spcBef>
              <a:spcAft>
                <a:spcPts val="0"/>
              </a:spcAft>
              <a:buSzPct val="100000"/>
              <a:buFont typeface="Economica"/>
              <a:buNone/>
              <a:defRPr sz="2400">
                <a:latin typeface="Economica"/>
                <a:ea typeface="Economica"/>
                <a:cs typeface="Economica"/>
                <a:sym typeface="Economica"/>
              </a:defRPr>
            </a:lvl2pPr>
            <a:lvl3pPr lvl="2" algn="ctr">
              <a:lnSpc>
                <a:spcPct val="100000"/>
              </a:lnSpc>
              <a:spcBef>
                <a:spcPts val="0"/>
              </a:spcBef>
              <a:spcAft>
                <a:spcPts val="0"/>
              </a:spcAft>
              <a:buSzPct val="100000"/>
              <a:buFont typeface="Economica"/>
              <a:buNone/>
              <a:defRPr sz="2400">
                <a:latin typeface="Economica"/>
                <a:ea typeface="Economica"/>
                <a:cs typeface="Economica"/>
                <a:sym typeface="Economica"/>
              </a:defRPr>
            </a:lvl3pPr>
            <a:lvl4pPr lvl="3" algn="ctr">
              <a:lnSpc>
                <a:spcPct val="100000"/>
              </a:lnSpc>
              <a:spcBef>
                <a:spcPts val="0"/>
              </a:spcBef>
              <a:spcAft>
                <a:spcPts val="0"/>
              </a:spcAft>
              <a:buSzPct val="100000"/>
              <a:buFont typeface="Economica"/>
              <a:buNone/>
              <a:defRPr sz="2400">
                <a:latin typeface="Economica"/>
                <a:ea typeface="Economica"/>
                <a:cs typeface="Economica"/>
                <a:sym typeface="Economica"/>
              </a:defRPr>
            </a:lvl4pPr>
            <a:lvl5pPr lvl="4" algn="ctr">
              <a:lnSpc>
                <a:spcPct val="100000"/>
              </a:lnSpc>
              <a:spcBef>
                <a:spcPts val="0"/>
              </a:spcBef>
              <a:spcAft>
                <a:spcPts val="0"/>
              </a:spcAft>
              <a:buSzPct val="100000"/>
              <a:buFont typeface="Economica"/>
              <a:buNone/>
              <a:defRPr sz="2400">
                <a:latin typeface="Economica"/>
                <a:ea typeface="Economica"/>
                <a:cs typeface="Economica"/>
                <a:sym typeface="Economica"/>
              </a:defRPr>
            </a:lvl5pPr>
            <a:lvl6pPr lvl="5" algn="ctr">
              <a:lnSpc>
                <a:spcPct val="100000"/>
              </a:lnSpc>
              <a:spcBef>
                <a:spcPts val="0"/>
              </a:spcBef>
              <a:spcAft>
                <a:spcPts val="0"/>
              </a:spcAft>
              <a:buSzPct val="100000"/>
              <a:buFont typeface="Economica"/>
              <a:buNone/>
              <a:defRPr sz="2400">
                <a:latin typeface="Economica"/>
                <a:ea typeface="Economica"/>
                <a:cs typeface="Economica"/>
                <a:sym typeface="Economica"/>
              </a:defRPr>
            </a:lvl6pPr>
            <a:lvl7pPr lvl="6" algn="ctr">
              <a:lnSpc>
                <a:spcPct val="100000"/>
              </a:lnSpc>
              <a:spcBef>
                <a:spcPts val="0"/>
              </a:spcBef>
              <a:spcAft>
                <a:spcPts val="0"/>
              </a:spcAft>
              <a:buSzPct val="100000"/>
              <a:buFont typeface="Economica"/>
              <a:buNone/>
              <a:defRPr sz="2400">
                <a:latin typeface="Economica"/>
                <a:ea typeface="Economica"/>
                <a:cs typeface="Economica"/>
                <a:sym typeface="Economica"/>
              </a:defRPr>
            </a:lvl7pPr>
            <a:lvl8pPr lvl="7" algn="ctr">
              <a:lnSpc>
                <a:spcPct val="100000"/>
              </a:lnSpc>
              <a:spcBef>
                <a:spcPts val="0"/>
              </a:spcBef>
              <a:spcAft>
                <a:spcPts val="0"/>
              </a:spcAft>
              <a:buSzPct val="100000"/>
              <a:buFont typeface="Economica"/>
              <a:buNone/>
              <a:defRPr sz="2400">
                <a:latin typeface="Economica"/>
                <a:ea typeface="Economica"/>
                <a:cs typeface="Economica"/>
                <a:sym typeface="Economica"/>
              </a:defRPr>
            </a:lvl8pPr>
            <a:lvl9pPr lvl="8" algn="ctr">
              <a:lnSpc>
                <a:spcPct val="100000"/>
              </a:lnSpc>
              <a:spcBef>
                <a:spcPts val="0"/>
              </a:spcBef>
              <a:spcAft>
                <a:spcPts val="0"/>
              </a:spcAft>
              <a:buSzPct val="100000"/>
              <a:buFont typeface="Economica"/>
              <a:buNone/>
              <a:defRPr sz="2400">
                <a:latin typeface="Economica"/>
                <a:ea typeface="Economica"/>
                <a:cs typeface="Economica"/>
                <a:sym typeface="Economica"/>
              </a:defRPr>
            </a:lvl9pPr>
          </a:lstStyle>
          <a:p/>
        </p:txBody>
      </p:sp>
      <p:sp>
        <p:nvSpPr>
          <p:cNvPr id="46" name="Shape 46"/>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7" name="Shape 47"/>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8" name="Shape 48"/>
        <p:cNvGrpSpPr/>
        <p:nvPr/>
      </p:nvGrpSpPr>
      <p:grpSpPr>
        <a:xfrm>
          <a:off x="0" y="0"/>
          <a:ext cx="0" cy="0"/>
          <a:chOff x="0" y="0"/>
          <a:chExt cx="0" cy="0"/>
        </a:xfrm>
      </p:grpSpPr>
      <p:sp>
        <p:nvSpPr>
          <p:cNvPr id="49" name="Shape 49"/>
          <p:cNvSpPr txBox="1"/>
          <p:nvPr>
            <p:ph idx="1" type="body"/>
          </p:nvPr>
        </p:nvSpPr>
        <p:spPr>
          <a:xfrm>
            <a:off x="319500" y="4218925"/>
            <a:ext cx="5998800" cy="598800"/>
          </a:xfrm>
          <a:prstGeom prst="rect">
            <a:avLst/>
          </a:prstGeom>
        </p:spPr>
        <p:txBody>
          <a:bodyPr anchorCtr="0" anchor="ctr" bIns="91425" lIns="91425" rIns="91425" tIns="91425"/>
          <a:lstStyle>
            <a:lvl1pPr lvl="0">
              <a:lnSpc>
                <a:spcPct val="100000"/>
              </a:lnSpc>
              <a:spcBef>
                <a:spcPts val="0"/>
              </a:spcBef>
              <a:spcAft>
                <a:spcPts val="0"/>
              </a:spcAft>
              <a:buSzPct val="100000"/>
              <a:buFont typeface="Economica"/>
              <a:buNone/>
              <a:defRPr sz="2400">
                <a:latin typeface="Economica"/>
                <a:ea typeface="Economica"/>
                <a:cs typeface="Economica"/>
                <a:sym typeface="Economica"/>
              </a:defRPr>
            </a:lvl1pPr>
          </a:lstStyle>
          <a:p/>
        </p:txBody>
      </p:sp>
      <p:sp>
        <p:nvSpPr>
          <p:cNvPr id="50" name="Shape 5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15925"/>
            <a:ext cx="8520600" cy="831300"/>
          </a:xfrm>
          <a:prstGeom prst="rect">
            <a:avLst/>
          </a:prstGeom>
          <a:noFill/>
          <a:ln>
            <a:noFill/>
          </a:ln>
        </p:spPr>
        <p:txBody>
          <a:bodyPr anchorCtr="0" anchor="b" bIns="91425" lIns="91425" rIns="91425" tIns="91425"/>
          <a:lstStyle>
            <a:lvl1pPr lvl="0">
              <a:spcBef>
                <a:spcPts val="0"/>
              </a:spcBef>
              <a:buClr>
                <a:schemeClr val="dk1"/>
              </a:buClr>
              <a:buSzPct val="100000"/>
              <a:buFont typeface="Economica"/>
              <a:buNone/>
              <a:defRPr sz="4200">
                <a:solidFill>
                  <a:schemeClr val="dk1"/>
                </a:solidFill>
                <a:latin typeface="Economica"/>
                <a:ea typeface="Economica"/>
                <a:cs typeface="Economica"/>
                <a:sym typeface="Economica"/>
              </a:defRPr>
            </a:lvl1pPr>
            <a:lvl2pPr lvl="1">
              <a:spcBef>
                <a:spcPts val="0"/>
              </a:spcBef>
              <a:buClr>
                <a:schemeClr val="dk1"/>
              </a:buClr>
              <a:buSzPct val="100000"/>
              <a:buFont typeface="Economica"/>
              <a:buNone/>
              <a:defRPr sz="4200">
                <a:solidFill>
                  <a:schemeClr val="dk1"/>
                </a:solidFill>
                <a:latin typeface="Economica"/>
                <a:ea typeface="Economica"/>
                <a:cs typeface="Economica"/>
                <a:sym typeface="Economica"/>
              </a:defRPr>
            </a:lvl2pPr>
            <a:lvl3pPr lvl="2">
              <a:spcBef>
                <a:spcPts val="0"/>
              </a:spcBef>
              <a:buClr>
                <a:schemeClr val="dk1"/>
              </a:buClr>
              <a:buSzPct val="100000"/>
              <a:buFont typeface="Economica"/>
              <a:buNone/>
              <a:defRPr sz="4200">
                <a:solidFill>
                  <a:schemeClr val="dk1"/>
                </a:solidFill>
                <a:latin typeface="Economica"/>
                <a:ea typeface="Economica"/>
                <a:cs typeface="Economica"/>
                <a:sym typeface="Economica"/>
              </a:defRPr>
            </a:lvl3pPr>
            <a:lvl4pPr lvl="3">
              <a:spcBef>
                <a:spcPts val="0"/>
              </a:spcBef>
              <a:buClr>
                <a:schemeClr val="dk1"/>
              </a:buClr>
              <a:buSzPct val="100000"/>
              <a:buFont typeface="Economica"/>
              <a:buNone/>
              <a:defRPr sz="4200">
                <a:solidFill>
                  <a:schemeClr val="dk1"/>
                </a:solidFill>
                <a:latin typeface="Economica"/>
                <a:ea typeface="Economica"/>
                <a:cs typeface="Economica"/>
                <a:sym typeface="Economica"/>
              </a:defRPr>
            </a:lvl4pPr>
            <a:lvl5pPr lvl="4">
              <a:spcBef>
                <a:spcPts val="0"/>
              </a:spcBef>
              <a:buClr>
                <a:schemeClr val="dk1"/>
              </a:buClr>
              <a:buSzPct val="100000"/>
              <a:buFont typeface="Economica"/>
              <a:buNone/>
              <a:defRPr sz="4200">
                <a:solidFill>
                  <a:schemeClr val="dk1"/>
                </a:solidFill>
                <a:latin typeface="Economica"/>
                <a:ea typeface="Economica"/>
                <a:cs typeface="Economica"/>
                <a:sym typeface="Economica"/>
              </a:defRPr>
            </a:lvl5pPr>
            <a:lvl6pPr lvl="5">
              <a:spcBef>
                <a:spcPts val="0"/>
              </a:spcBef>
              <a:buClr>
                <a:schemeClr val="dk1"/>
              </a:buClr>
              <a:buSzPct val="100000"/>
              <a:buFont typeface="Economica"/>
              <a:buNone/>
              <a:defRPr sz="4200">
                <a:solidFill>
                  <a:schemeClr val="dk1"/>
                </a:solidFill>
                <a:latin typeface="Economica"/>
                <a:ea typeface="Economica"/>
                <a:cs typeface="Economica"/>
                <a:sym typeface="Economica"/>
              </a:defRPr>
            </a:lvl6pPr>
            <a:lvl7pPr lvl="6">
              <a:spcBef>
                <a:spcPts val="0"/>
              </a:spcBef>
              <a:buClr>
                <a:schemeClr val="dk1"/>
              </a:buClr>
              <a:buSzPct val="100000"/>
              <a:buFont typeface="Economica"/>
              <a:buNone/>
              <a:defRPr sz="4200">
                <a:solidFill>
                  <a:schemeClr val="dk1"/>
                </a:solidFill>
                <a:latin typeface="Economica"/>
                <a:ea typeface="Economica"/>
                <a:cs typeface="Economica"/>
                <a:sym typeface="Economica"/>
              </a:defRPr>
            </a:lvl7pPr>
            <a:lvl8pPr lvl="7">
              <a:spcBef>
                <a:spcPts val="0"/>
              </a:spcBef>
              <a:buClr>
                <a:schemeClr val="dk1"/>
              </a:buClr>
              <a:buSzPct val="100000"/>
              <a:buFont typeface="Economica"/>
              <a:buNone/>
              <a:defRPr sz="4200">
                <a:solidFill>
                  <a:schemeClr val="dk1"/>
                </a:solidFill>
                <a:latin typeface="Economica"/>
                <a:ea typeface="Economica"/>
                <a:cs typeface="Economica"/>
                <a:sym typeface="Economica"/>
              </a:defRPr>
            </a:lvl8pPr>
            <a:lvl9pPr lvl="8">
              <a:spcBef>
                <a:spcPts val="0"/>
              </a:spcBef>
              <a:buClr>
                <a:schemeClr val="dk1"/>
              </a:buClr>
              <a:buSzPct val="100000"/>
              <a:buFont typeface="Economica"/>
              <a:buNone/>
              <a:defRPr sz="4200">
                <a:solidFill>
                  <a:schemeClr val="dk1"/>
                </a:solidFill>
                <a:latin typeface="Economica"/>
                <a:ea typeface="Economica"/>
                <a:cs typeface="Economica"/>
                <a:sym typeface="Economica"/>
              </a:defRPr>
            </a:lvl9pPr>
          </a:lstStyle>
          <a:p/>
        </p:txBody>
      </p:sp>
      <p:sp>
        <p:nvSpPr>
          <p:cNvPr id="7" name="Shape 7"/>
          <p:cNvSpPr txBox="1"/>
          <p:nvPr>
            <p:ph idx="1" type="body"/>
          </p:nvPr>
        </p:nvSpPr>
        <p:spPr>
          <a:xfrm>
            <a:off x="311700" y="1225225"/>
            <a:ext cx="8520600" cy="33540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Open Sans"/>
              <a:defRPr sz="1800">
                <a:solidFill>
                  <a:schemeClr val="dk1"/>
                </a:solidFill>
                <a:latin typeface="Open Sans"/>
                <a:ea typeface="Open Sans"/>
                <a:cs typeface="Open Sans"/>
                <a:sym typeface="Open Sans"/>
              </a:defRPr>
            </a:lvl1pPr>
            <a:lvl2pPr lvl="1">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2pPr>
            <a:lvl3pPr lvl="2">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3pPr>
            <a:lvl4pPr lvl="3">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4pPr>
            <a:lvl5pPr lvl="4">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5pPr>
            <a:lvl6pPr lvl="5">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6pPr>
            <a:lvl7pPr lvl="6">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7pPr>
            <a:lvl8pPr lvl="7">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8pPr>
            <a:lvl9pPr lvl="8">
              <a:lnSpc>
                <a:spcPct val="115000"/>
              </a:lnSpc>
              <a:spcBef>
                <a:spcPts val="0"/>
              </a:spcBef>
              <a:spcAft>
                <a:spcPts val="1600"/>
              </a:spcAft>
              <a:buClr>
                <a:schemeClr val="dk1"/>
              </a:buClr>
              <a:buFont typeface="Open Sans"/>
              <a:defRPr>
                <a:solidFill>
                  <a:schemeClr val="dk1"/>
                </a:solidFill>
                <a:latin typeface="Open Sans"/>
                <a:ea typeface="Open Sans"/>
                <a:cs typeface="Open Sans"/>
                <a:sym typeface="Open Sans"/>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1"/>
                </a:solidFill>
                <a:latin typeface="Economica"/>
                <a:ea typeface="Economica"/>
                <a:cs typeface="Economica"/>
                <a:sym typeface="Economica"/>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3.png"/><Relationship Id="rId4" Type="http://schemas.openxmlformats.org/officeDocument/2006/relationships/image" Target="../media/image0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2.png"/><Relationship Id="rId4" Type="http://schemas.openxmlformats.org/officeDocument/2006/relationships/image" Target="../media/image0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sp>
        <p:nvSpPr>
          <p:cNvPr id="62" name="Shape 62"/>
          <p:cNvSpPr txBox="1"/>
          <p:nvPr>
            <p:ph type="ctrTitle"/>
          </p:nvPr>
        </p:nvSpPr>
        <p:spPr>
          <a:xfrm>
            <a:off x="3044700" y="1444255"/>
            <a:ext cx="3054600" cy="1537199"/>
          </a:xfrm>
          <a:prstGeom prst="rect">
            <a:avLst/>
          </a:prstGeom>
        </p:spPr>
        <p:txBody>
          <a:bodyPr anchorCtr="0" anchor="b" bIns="91425" lIns="91425" rIns="91425" tIns="91425">
            <a:noAutofit/>
          </a:bodyPr>
          <a:lstStyle/>
          <a:p>
            <a:pPr lvl="0">
              <a:spcBef>
                <a:spcPts val="0"/>
              </a:spcBef>
              <a:buNone/>
            </a:pPr>
            <a:r>
              <a:rPr lang="en"/>
              <a:t>Pineapple Charts</a:t>
            </a:r>
          </a:p>
        </p:txBody>
      </p:sp>
      <p:sp>
        <p:nvSpPr>
          <p:cNvPr id="63" name="Shape 63"/>
          <p:cNvSpPr txBox="1"/>
          <p:nvPr>
            <p:ph idx="1" type="subTitle"/>
          </p:nvPr>
        </p:nvSpPr>
        <p:spPr>
          <a:xfrm>
            <a:off x="3044700" y="3116580"/>
            <a:ext cx="3054600" cy="701400"/>
          </a:xfrm>
          <a:prstGeom prst="rect">
            <a:avLst/>
          </a:prstGeom>
        </p:spPr>
        <p:txBody>
          <a:bodyPr anchorCtr="0" anchor="t" bIns="91425" lIns="91425" rIns="91425" tIns="91425">
            <a:noAutofit/>
          </a:bodyPr>
          <a:lstStyle/>
          <a:p>
            <a:pPr lvl="0">
              <a:spcBef>
                <a:spcPts val="0"/>
              </a:spcBef>
              <a:buNone/>
            </a:pPr>
            <a:r>
              <a:rPr lang="en"/>
              <a:t>Boost Teacher Collaboration with “Open Door” Lessons</a:t>
            </a:r>
          </a:p>
        </p:txBody>
      </p:sp>
      <p:pic>
        <p:nvPicPr>
          <p:cNvPr descr="OWP_Logo_Hori.png" id="64" name="Shape 64"/>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8" name="Shape 68"/>
        <p:cNvGrpSpPr/>
        <p:nvPr/>
      </p:nvGrpSpPr>
      <p:grpSpPr>
        <a:xfrm>
          <a:off x="0" y="0"/>
          <a:ext cx="0" cy="0"/>
          <a:chOff x="0" y="0"/>
          <a:chExt cx="0" cy="0"/>
        </a:xfrm>
      </p:grpSpPr>
      <p:sp>
        <p:nvSpPr>
          <p:cNvPr id="69" name="Shape 69"/>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70" name="Shape 70"/>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71" name="Shape 71"/>
          <p:cNvPicPr preferRelativeResize="0"/>
          <p:nvPr/>
        </p:nvPicPr>
        <p:blipFill>
          <a:blip r:embed="rId3">
            <a:alphaModFix/>
          </a:blip>
          <a:stretch>
            <a:fillRect/>
          </a:stretch>
        </p:blipFill>
        <p:spPr>
          <a:xfrm>
            <a:off x="1552575" y="304800"/>
            <a:ext cx="6038850" cy="45339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x="0" y="0"/>
          <a:ext cx="0" cy="0"/>
          <a:chOff x="0" y="0"/>
          <a:chExt cx="0" cy="0"/>
        </a:xfrm>
      </p:grpSpPr>
      <p:sp>
        <p:nvSpPr>
          <p:cNvPr id="76" name="Shape 76"/>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t/>
            </a:r>
            <a:endParaRPr/>
          </a:p>
        </p:txBody>
      </p:sp>
      <p:sp>
        <p:nvSpPr>
          <p:cNvPr id="77" name="Shape 77"/>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sp>
        <p:nvSpPr>
          <p:cNvPr id="78" name="Shape 78"/>
          <p:cNvSpPr/>
          <p:nvPr/>
        </p:nvSpPr>
        <p:spPr>
          <a:xfrm>
            <a:off x="2804925" y="876975"/>
            <a:ext cx="5254800" cy="2958000"/>
          </a:xfrm>
          <a:prstGeom prst="wedgeEllipseCallout">
            <a:avLst>
              <a:gd fmla="val -20833" name="adj1"/>
              <a:gd fmla="val 625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79" name="Shape 79"/>
          <p:cNvSpPr txBox="1"/>
          <p:nvPr/>
        </p:nvSpPr>
        <p:spPr>
          <a:xfrm>
            <a:off x="3507875" y="1343300"/>
            <a:ext cx="3946500" cy="1997700"/>
          </a:xfrm>
          <a:prstGeom prst="rect">
            <a:avLst/>
          </a:prstGeom>
          <a:noFill/>
          <a:ln>
            <a:noFill/>
          </a:ln>
        </p:spPr>
        <p:txBody>
          <a:bodyPr anchorCtr="0" anchor="t" bIns="91425" lIns="91425" rIns="91425" tIns="91425">
            <a:noAutofit/>
          </a:bodyPr>
          <a:lstStyle/>
          <a:p>
            <a:pPr lvl="0">
              <a:spcBef>
                <a:spcPts val="0"/>
              </a:spcBef>
              <a:buNone/>
            </a:pPr>
            <a:r>
              <a:rPr lang="en" sz="2400"/>
              <a:t>“Alone we can do so little; together we can do so much.”</a:t>
            </a:r>
          </a:p>
          <a:p>
            <a:pPr lvl="0">
              <a:spcBef>
                <a:spcPts val="0"/>
              </a:spcBef>
              <a:buNone/>
            </a:pPr>
            <a:r>
              <a:rPr lang="en" sz="1800"/>
              <a:t>--Helen Keller</a:t>
            </a:r>
          </a:p>
        </p:txBody>
      </p:sp>
      <p:pic>
        <p:nvPicPr>
          <p:cNvPr descr="OWP_Logo_Hori.png" id="80" name="Shape 80"/>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4" name="Shape 84"/>
        <p:cNvGrpSpPr/>
        <p:nvPr/>
      </p:nvGrpSpPr>
      <p:grpSpPr>
        <a:xfrm>
          <a:off x="0" y="0"/>
          <a:ext cx="0" cy="0"/>
          <a:chOff x="0" y="0"/>
          <a:chExt cx="0" cy="0"/>
        </a:xfrm>
      </p:grpSpPr>
      <p:sp>
        <p:nvSpPr>
          <p:cNvPr id="85" name="Shape 85"/>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The Problem: Little to No Peer Collaboration</a:t>
            </a:r>
          </a:p>
        </p:txBody>
      </p:sp>
      <p:sp>
        <p:nvSpPr>
          <p:cNvPr id="86" name="Shape 86"/>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87" name="Shape 87"/>
          <p:cNvPicPr preferRelativeResize="0"/>
          <p:nvPr/>
        </p:nvPicPr>
        <p:blipFill>
          <a:blip r:embed="rId3">
            <a:alphaModFix/>
          </a:blip>
          <a:stretch>
            <a:fillRect/>
          </a:stretch>
        </p:blipFill>
        <p:spPr>
          <a:xfrm>
            <a:off x="1643050" y="1225225"/>
            <a:ext cx="5857875" cy="3143250"/>
          </a:xfrm>
          <a:prstGeom prst="rect">
            <a:avLst/>
          </a:prstGeom>
          <a:noFill/>
          <a:ln>
            <a:noFill/>
          </a:ln>
        </p:spPr>
      </p:pic>
      <p:pic>
        <p:nvPicPr>
          <p:cNvPr descr="OWP_Logo_Hori.png" id="88" name="Shape 88"/>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311700" y="1742725"/>
            <a:ext cx="3078000" cy="831300"/>
          </a:xfrm>
          <a:prstGeom prst="rect">
            <a:avLst/>
          </a:prstGeom>
        </p:spPr>
        <p:txBody>
          <a:bodyPr anchorCtr="0" anchor="b" bIns="91425" lIns="91425" rIns="91425" tIns="91425">
            <a:noAutofit/>
          </a:bodyPr>
          <a:lstStyle/>
          <a:p>
            <a:pPr lvl="0">
              <a:spcBef>
                <a:spcPts val="0"/>
              </a:spcBef>
              <a:buNone/>
            </a:pPr>
            <a:r>
              <a:rPr lang="en" sz="3600"/>
              <a:t>The Solution: Post a calendar of “open house” lessons</a:t>
            </a:r>
          </a:p>
        </p:txBody>
      </p:sp>
      <p:sp>
        <p:nvSpPr>
          <p:cNvPr id="94" name="Shape 94"/>
          <p:cNvSpPr txBox="1"/>
          <p:nvPr>
            <p:ph idx="1" type="body"/>
          </p:nvPr>
        </p:nvSpPr>
        <p:spPr>
          <a:xfrm>
            <a:off x="311700" y="1225225"/>
            <a:ext cx="8520600" cy="3354000"/>
          </a:xfrm>
          <a:prstGeom prst="rect">
            <a:avLst/>
          </a:prstGeom>
        </p:spPr>
        <p:txBody>
          <a:bodyPr anchorCtr="0" anchor="t" bIns="91425" lIns="91425" rIns="91425" tIns="91425">
            <a:noAutofit/>
          </a:bodyPr>
          <a:lstStyle/>
          <a:p>
            <a:pPr lvl="0">
              <a:spcBef>
                <a:spcPts val="0"/>
              </a:spcBef>
              <a:buNone/>
            </a:pPr>
            <a:r>
              <a:t/>
            </a:r>
            <a:endParaRPr/>
          </a:p>
        </p:txBody>
      </p:sp>
      <p:pic>
        <p:nvPicPr>
          <p:cNvPr id="95" name="Shape 95"/>
          <p:cNvPicPr preferRelativeResize="0"/>
          <p:nvPr/>
        </p:nvPicPr>
        <p:blipFill>
          <a:blip r:embed="rId3">
            <a:alphaModFix/>
          </a:blip>
          <a:stretch>
            <a:fillRect/>
          </a:stretch>
        </p:blipFill>
        <p:spPr>
          <a:xfrm>
            <a:off x="3361050" y="264500"/>
            <a:ext cx="5512999" cy="4108249"/>
          </a:xfrm>
          <a:prstGeom prst="rect">
            <a:avLst/>
          </a:prstGeom>
          <a:noFill/>
          <a:ln>
            <a:noFill/>
          </a:ln>
        </p:spPr>
      </p:pic>
      <p:pic>
        <p:nvPicPr>
          <p:cNvPr descr="OWP_Logo_Hori.png" id="96" name="Shape 96"/>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0" name="Shape 100"/>
        <p:cNvGrpSpPr/>
        <p:nvPr/>
      </p:nvGrpSpPr>
      <p:grpSpPr>
        <a:xfrm>
          <a:off x="0" y="0"/>
          <a:ext cx="0" cy="0"/>
          <a:chOff x="0" y="0"/>
          <a:chExt cx="0" cy="0"/>
        </a:xfrm>
      </p:grpSpPr>
      <p:sp>
        <p:nvSpPr>
          <p:cNvPr id="101" name="Shape 101"/>
          <p:cNvSpPr txBox="1"/>
          <p:nvPr>
            <p:ph type="title"/>
          </p:nvPr>
        </p:nvSpPr>
        <p:spPr>
          <a:xfrm>
            <a:off x="311700" y="315925"/>
            <a:ext cx="8520600" cy="831300"/>
          </a:xfrm>
          <a:prstGeom prst="rect">
            <a:avLst/>
          </a:prstGeom>
        </p:spPr>
        <p:txBody>
          <a:bodyPr anchorCtr="0" anchor="b" bIns="91425" lIns="91425" rIns="91425" tIns="91425">
            <a:noAutofit/>
          </a:bodyPr>
          <a:lstStyle/>
          <a:p>
            <a:pPr lvl="0">
              <a:spcBef>
                <a:spcPts val="0"/>
              </a:spcBef>
              <a:buNone/>
            </a:pPr>
            <a:r>
              <a:rPr lang="en"/>
              <a:t>Implementation:</a:t>
            </a:r>
          </a:p>
        </p:txBody>
      </p:sp>
      <p:sp>
        <p:nvSpPr>
          <p:cNvPr id="102" name="Shape 102"/>
          <p:cNvSpPr txBox="1"/>
          <p:nvPr>
            <p:ph idx="1" type="body"/>
          </p:nvPr>
        </p:nvSpPr>
        <p:spPr>
          <a:xfrm>
            <a:off x="311700" y="1225225"/>
            <a:ext cx="8520600" cy="3354000"/>
          </a:xfrm>
          <a:prstGeom prst="rect">
            <a:avLst/>
          </a:prstGeom>
        </p:spPr>
        <p:txBody>
          <a:bodyPr anchorCtr="0" anchor="t" bIns="91425" lIns="91425" rIns="91425" tIns="91425">
            <a:noAutofit/>
          </a:bodyPr>
          <a:lstStyle/>
          <a:p>
            <a:pPr indent="-317500" lvl="0" marL="457200">
              <a:spcBef>
                <a:spcPts val="0"/>
              </a:spcBef>
              <a:spcAft>
                <a:spcPts val="0"/>
              </a:spcAft>
              <a:buSzPct val="100000"/>
              <a:buFont typeface="Arial"/>
              <a:buAutoNum type="arabicPeriod"/>
            </a:pPr>
            <a:r>
              <a:rPr lang="en" sz="1400">
                <a:latin typeface="Arial"/>
                <a:ea typeface="Arial"/>
                <a:cs typeface="Arial"/>
                <a:sym typeface="Arial"/>
              </a:rPr>
              <a:t>Set the stage: Encourage everyone to share their ideas and practices with others.</a:t>
            </a:r>
          </a:p>
          <a:p>
            <a:pPr indent="-317500" lvl="0" marL="457200">
              <a:spcBef>
                <a:spcPts val="0"/>
              </a:spcBef>
              <a:spcAft>
                <a:spcPts val="0"/>
              </a:spcAft>
              <a:buSzPct val="100000"/>
              <a:buFont typeface="Arial"/>
              <a:buAutoNum type="arabicPeriod"/>
            </a:pPr>
            <a:r>
              <a:rPr lang="en" sz="1400">
                <a:latin typeface="Arial"/>
                <a:ea typeface="Arial"/>
                <a:cs typeface="Arial"/>
                <a:sym typeface="Arial"/>
              </a:rPr>
              <a:t>Create the chart.</a:t>
            </a:r>
          </a:p>
          <a:p>
            <a:pPr indent="-317500" lvl="0" marL="457200">
              <a:spcBef>
                <a:spcPts val="0"/>
              </a:spcBef>
              <a:spcAft>
                <a:spcPts val="0"/>
              </a:spcAft>
              <a:buSzPct val="100000"/>
              <a:buFont typeface="Arial"/>
              <a:buAutoNum type="arabicPeriod"/>
            </a:pPr>
            <a:r>
              <a:rPr lang="en" sz="1400">
                <a:latin typeface="Arial"/>
                <a:ea typeface="Arial"/>
                <a:cs typeface="Arial"/>
                <a:sym typeface="Arial"/>
              </a:rPr>
              <a:t>Recruit early adopters--one group to open their classrooms and another group committed to visiting and talking the visits up with colleagues.</a:t>
            </a:r>
          </a:p>
          <a:p>
            <a:pPr indent="-317500" lvl="0" marL="457200">
              <a:spcBef>
                <a:spcPts val="0"/>
              </a:spcBef>
              <a:spcAft>
                <a:spcPts val="0"/>
              </a:spcAft>
              <a:buSzPct val="100000"/>
              <a:buFont typeface="Arial"/>
              <a:buAutoNum type="arabicPeriod"/>
            </a:pPr>
            <a:r>
              <a:rPr lang="en" sz="1400">
                <a:latin typeface="Arial"/>
                <a:ea typeface="Arial"/>
                <a:cs typeface="Arial"/>
                <a:sym typeface="Arial"/>
              </a:rPr>
              <a:t>Encourage others to participate. If you hear about a teacher who is trying something new, suggest that she add the lesson to the chart.</a:t>
            </a:r>
          </a:p>
          <a:p>
            <a:pPr indent="-317500" lvl="0" marL="457200">
              <a:spcBef>
                <a:spcPts val="0"/>
              </a:spcBef>
              <a:spcAft>
                <a:spcPts val="0"/>
              </a:spcAft>
              <a:buSzPct val="100000"/>
              <a:buFont typeface="Arial"/>
              <a:buAutoNum type="arabicPeriod"/>
            </a:pPr>
            <a:r>
              <a:rPr lang="en" sz="1400">
                <a:latin typeface="Arial"/>
                <a:ea typeface="Arial"/>
                <a:cs typeface="Arial"/>
                <a:sym typeface="Arial"/>
              </a:rPr>
              <a:t>Make room for reviews. This can take many forms. “Really enjoyed watching students play with Kahoot in Mr. Bowen’s class today.” You could reflect in the cloud or create a spreadsheet of expertise.</a:t>
            </a:r>
          </a:p>
          <a:p>
            <a:pPr indent="-317500" lvl="0" marL="457200">
              <a:spcBef>
                <a:spcPts val="0"/>
              </a:spcBef>
              <a:spcAft>
                <a:spcPts val="0"/>
              </a:spcAft>
              <a:buSzPct val="100000"/>
              <a:buFont typeface="Arial"/>
              <a:buAutoNum type="arabicPeriod"/>
            </a:pPr>
            <a:r>
              <a:rPr lang="en" sz="1400">
                <a:latin typeface="Arial"/>
                <a:ea typeface="Arial"/>
                <a:cs typeface="Arial"/>
                <a:sym typeface="Arial"/>
              </a:rPr>
              <a:t>Incentivize it:  For example, 10 visits=time off bus duty </a:t>
            </a:r>
          </a:p>
          <a:p>
            <a:pPr lvl="0">
              <a:spcBef>
                <a:spcPts val="0"/>
              </a:spcBef>
              <a:buNone/>
            </a:pPr>
            <a:r>
              <a:t/>
            </a:r>
            <a:endParaRPr/>
          </a:p>
        </p:txBody>
      </p:sp>
      <p:pic>
        <p:nvPicPr>
          <p:cNvPr descr="OWP_Logo_Hori.png" id="103" name="Shape 103"/>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pic>
        <p:nvPicPr>
          <p:cNvPr id="104" name="Shape 104"/>
          <p:cNvPicPr preferRelativeResize="0"/>
          <p:nvPr/>
        </p:nvPicPr>
        <p:blipFill>
          <a:blip r:embed="rId4">
            <a:alphaModFix/>
          </a:blip>
          <a:stretch>
            <a:fillRect/>
          </a:stretch>
        </p:blipFill>
        <p:spPr>
          <a:xfrm>
            <a:off x="7415344" y="3336919"/>
            <a:ext cx="943724" cy="15874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